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9"/>
  </p:notesMasterIdLst>
  <p:sldIdLst>
    <p:sldId id="256" r:id="rId2"/>
    <p:sldId id="266" r:id="rId3"/>
    <p:sldId id="259" r:id="rId4"/>
    <p:sldId id="298" r:id="rId5"/>
    <p:sldId id="297" r:id="rId6"/>
    <p:sldId id="264" r:id="rId7"/>
    <p:sldId id="265" r:id="rId8"/>
    <p:sldId id="268" r:id="rId9"/>
    <p:sldId id="262" r:id="rId10"/>
    <p:sldId id="260" r:id="rId11"/>
    <p:sldId id="299" r:id="rId12"/>
    <p:sldId id="300" r:id="rId13"/>
    <p:sldId id="301" r:id="rId14"/>
    <p:sldId id="302" r:id="rId15"/>
    <p:sldId id="293" r:id="rId16"/>
    <p:sldId id="30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6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/>
    <p:restoredTop sz="9561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654A-B0E3-1341-8ACF-C4861BB7F06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2445-E5C3-6946-A64D-ECE42EED7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F3D6-CCC0-52E7-1617-0CC9A4319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E3CB-9D88-3AE9-066E-9E93295A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CAC1-46EC-9CF7-838C-14B7688C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46C2-82C5-CBDF-0D36-EA22639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86811-901E-F2C6-C7AD-14DBD6CA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DDD-F435-1657-F637-7DAEC037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EA3D-E502-E59A-9FCA-9867B721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781-E8C8-2C5B-5F23-857ADF8F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678E-AC9B-28E2-F019-1826C110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6F49-35D0-2F12-6B5A-9D7B395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01AA3-9331-7DEA-3857-161D73961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E29-F49D-B3B8-B60F-47C1A2183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556-FBFB-09F2-C67A-7638323F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DFFE-DD1B-222A-A054-5EA3A62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C9A0-3B7B-569C-BC47-895C3825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2ABD-B92B-B8FA-E8EA-C7FC4EF5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1208-2960-212C-6EF3-9DB88FD8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520-0882-F99A-131B-547AF4DE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6DDB-072F-8D5F-4918-9F7B960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D383-D77D-2009-791F-4CB3D63D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118A-B2E9-D277-B854-E7E7ACC2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E112-1D82-6306-C60C-E0EB0429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F6EF-8298-9C54-8C5D-7B1E7BB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A7F13-CCA2-F56F-C80D-6DB266BB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602C-4C58-6D6F-4081-716B77E6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CD0A-DC4C-6670-CDCA-3F75CFB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BE585-B36B-9EA2-219B-4CA56DC4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5ED9A-984C-714E-953A-8003907D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D8AF-FCD3-46E7-4AF6-3B50B93F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A9F10-E836-F55C-6D99-FB117217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5582D-A945-A41E-056B-F649CEA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F94F-91BC-5F0A-55AD-9B94142A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1146-785D-8C90-9DA2-46EDD95B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82AF2-32B9-D7B0-64D5-31732FFC1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8699-8D56-7BD7-8E0C-F9EFEDA5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B57E1-DDF9-31D4-9990-6475C3B18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28896-4502-55BC-1847-F0BD7230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4DA1-3802-3482-6342-D2845B22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952F-E51D-8389-5121-B2E0CBC9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A394-7BEC-C3D7-3400-7BB966A5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6A31-5FDB-EA97-6741-4BF15AD7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1CFA6-6917-6485-D38B-D899D08D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2853-912F-9DF1-8A65-B2E9C478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71797-575D-1B60-E482-619B6E8D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34563-1BB5-CBD2-C51D-335F874C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5245-C029-7E40-DB92-898F185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44EB-C0CC-9ED1-E60F-6582DC4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FB8-C6A1-AC66-603F-700738B1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4F0CF-BAB0-33EF-AE51-C1387DF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1AC0-289A-0204-5524-3A651D2F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2F9F2-9EA7-EAF5-7A22-96900718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7F22-5306-BFC9-BA87-3467CEA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6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9E37-751B-C789-3971-2CFD636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B5CD-D1B2-274B-53AA-D78503EE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8CD3-6429-6654-C785-E84BE6C1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2A762-008C-60C9-E3C5-06BA28AE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AC29-ADF7-57B3-E197-6F794B25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BE23-7F43-4F15-C452-7D07F28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DBE1E-9C4E-AA35-2779-95BB187B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36B8-5BCA-BBC0-58EC-C4640FB9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8463"/>
            <a:ext cx="10515600" cy="456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7C66-7E1B-C3BE-A4E6-C641C41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10128-99AA-E02A-5503-17EE1F69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42D9-474E-5311-738F-304A575D8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197D-8DDD-6E44-95B6-C1AE0899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d-wunneburger@tamu.edu?subject=Assessing%20Flooding%20Hazard%20Exposure%20Presentatio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peacock@tamu.edu?subject=Assessing%20Flooding%20Hazard%20Exposure%20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hyperlink" Target="mailto:abuabara@tamu.edu?subject=Assessing%20Flooding%20Hazard%20Exposure%20Presen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7" Type="http://schemas.openxmlformats.org/officeDocument/2006/relationships/hyperlink" Target="https://galvestoncad.org/gis-data/" TargetMode="External"/><Relationship Id="rId2" Type="http://schemas.openxmlformats.org/officeDocument/2006/relationships/hyperlink" Target="https://github.com/abuabara/flooding_hazard_exposur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dscan.ornl.gov/" TargetMode="External"/><Relationship Id="rId5" Type="http://schemas.openxmlformats.org/officeDocument/2006/relationships/hyperlink" Target="https://www.floodmaps.fema.gov/NFHL/status.shtml" TargetMode="External"/><Relationship Id="rId4" Type="http://schemas.openxmlformats.org/officeDocument/2006/relationships/hyperlink" Target="https://github.com/walkerke/tidycens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preventionweb/files/57470_wing2018environ.res.lett.13034023.pdf" TargetMode="External"/><Relationship Id="rId2" Type="http://schemas.openxmlformats.org/officeDocument/2006/relationships/hyperlink" Target="https://www.katrisk.com/hazard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odmaps.fema.gov/NFHL/status.shtml" TargetMode="External"/><Relationship Id="rId2" Type="http://schemas.openxmlformats.org/officeDocument/2006/relationships/hyperlink" Target="https://msc.fema.gov/portal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B218-D03F-6042-7B2F-F61AB87E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Assessing Flooding</a:t>
            </a:r>
            <a:br>
              <a:rPr lang="en-US" sz="4400" dirty="0"/>
            </a:br>
            <a:r>
              <a:rPr lang="en-US" sz="4400" dirty="0"/>
              <a:t>Hazard Exposure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66EE4-88D6-046A-06BE-47B33B1C2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496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Walter Gillis Peacock </a:t>
            </a:r>
            <a:r>
              <a:rPr lang="en-US" sz="1800" dirty="0">
                <a:solidFill>
                  <a:srgbClr val="4F062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peacock@tamu.edu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Douglas Wunneburger </a:t>
            </a:r>
            <a:r>
              <a:rPr lang="en-US" sz="1800" dirty="0">
                <a:solidFill>
                  <a:srgbClr val="4F062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d-wunneburger@tamu.edu</a:t>
            </a:r>
            <a:endParaRPr lang="en-US" sz="1800" dirty="0">
              <a:solidFill>
                <a:srgbClr val="4F0627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Alexander Abuabara </a:t>
            </a:r>
            <a:r>
              <a:rPr lang="en-US" sz="1800" dirty="0">
                <a:solidFill>
                  <a:srgbClr val="4F062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abuabara@tamu.edu</a:t>
            </a:r>
            <a:endParaRPr lang="en-US" sz="1800" dirty="0">
              <a:solidFill>
                <a:srgbClr val="4F062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3D6CC-7307-B986-01AA-D3F34524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00" y="772886"/>
            <a:ext cx="1440000" cy="14400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A1B7A6-D252-2863-8867-DD222213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4" y="5254000"/>
            <a:ext cx="349250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1D1864A-D1C8-1F3D-6623-66283AFFE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3452" y="5403045"/>
            <a:ext cx="1936904" cy="768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E41C0-EA75-EBEA-0B4B-2023FDBB19D2}"/>
              </a:ext>
            </a:extLst>
          </p:cNvPr>
          <p:cNvSpPr txBox="1"/>
          <p:nvPr/>
        </p:nvSpPr>
        <p:spPr>
          <a:xfrm>
            <a:off x="5493109" y="578236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F0627"/>
                </a:solidFill>
              </a:rPr>
              <a:t>Sep 18, 2023</a:t>
            </a:r>
          </a:p>
        </p:txBody>
      </p:sp>
    </p:spTree>
    <p:extLst>
      <p:ext uri="{BB962C8B-B14F-4D97-AF65-F5344CB8AC3E}">
        <p14:creationId xmlns:p14="http://schemas.microsoft.com/office/powerpoint/2010/main" val="179604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Geoprocessing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Load, tidy, reclassify, dissolve, adjust and water subtraction, and quantification of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555B-AD0D-8A54-E7DA-C588222B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01A7-D730-B9D1-6D2E-C2A3E3E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5F70-1B70-5B6D-AD05-0B23AD73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C67D-FACD-62E3-329B-96C5B4080508}"/>
              </a:ext>
            </a:extLst>
          </p:cNvPr>
          <p:cNvSpPr/>
          <p:nvPr/>
        </p:nvSpPr>
        <p:spPr>
          <a:xfrm>
            <a:off x="838200" y="2008084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Census</a:t>
            </a:r>
            <a:r>
              <a:rPr lang="en-US" sz="1400" dirty="0"/>
              <a:t> feature geometries for the study area (and estimates)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44A09-C441-2AF2-7D09-FBCB006506A9}"/>
              </a:ext>
            </a:extLst>
          </p:cNvPr>
          <p:cNvSpPr/>
          <p:nvPr/>
        </p:nvSpPr>
        <p:spPr>
          <a:xfrm>
            <a:off x="838200" y="3289355"/>
            <a:ext cx="2285144" cy="64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r>
              <a:rPr lang="en-US" sz="1400" dirty="0"/>
              <a:t> NFHL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9089-A569-252A-CCAF-64F344C68B3B}"/>
              </a:ext>
            </a:extLst>
          </p:cNvPr>
          <p:cNvSpPr/>
          <p:nvPr/>
        </p:nvSpPr>
        <p:spPr>
          <a:xfrm>
            <a:off x="3581400" y="2008084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Simplify water geometries</a:t>
            </a:r>
            <a:br>
              <a:rPr lang="en-US" sz="1400" dirty="0"/>
            </a:br>
            <a:r>
              <a:rPr lang="en-US" sz="1000" dirty="0"/>
              <a:t>(drop crumbs, fill holes to a certain threshold (~0.01 km</a:t>
            </a:r>
            <a:r>
              <a:rPr lang="en-US" sz="1000" baseline="30000" dirty="0"/>
              <a:t>2</a:t>
            </a:r>
            <a:r>
              <a:rPr lang="en-US" sz="1000" dirty="0"/>
              <a:t>), and dissolve)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FBD78-D8B7-852B-F9D1-FE162310A57B}"/>
              </a:ext>
            </a:extLst>
          </p:cNvPr>
          <p:cNvSpPr txBox="1"/>
          <p:nvPr/>
        </p:nvSpPr>
        <p:spPr>
          <a:xfrm>
            <a:off x="5933279" y="2004959"/>
            <a:ext cx="3447267" cy="64633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200" i="1" dirty="0">
                <a:solidFill>
                  <a:srgbClr val="4F0627"/>
                </a:solidFill>
              </a:rPr>
              <a:t>Facilitates work in our personal computers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Object size becomes ~35% of its original</a:t>
            </a:r>
          </a:p>
          <a:p>
            <a:pPr marL="125413" lvl="1" indent="112713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4F0627"/>
                </a:solidFill>
              </a:rPr>
              <a:t>Avoid topological errors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B2926-52F6-415B-00E1-6F3D10975835}"/>
              </a:ext>
            </a:extLst>
          </p:cNvPr>
          <p:cNvSpPr/>
          <p:nvPr/>
        </p:nvSpPr>
        <p:spPr>
          <a:xfrm>
            <a:off x="838200" y="4278849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Cleaning</a:t>
            </a:r>
            <a:br>
              <a:rPr lang="en-US" sz="1400" dirty="0"/>
            </a:br>
            <a:r>
              <a:rPr lang="en-US" sz="1000" dirty="0"/>
              <a:t>(check column names, projection, and flood zones and zones sub-types)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CFC24-EC90-EC88-7EEF-EC03F1E9A3CD}"/>
              </a:ext>
            </a:extLst>
          </p:cNvPr>
          <p:cNvSpPr/>
          <p:nvPr/>
        </p:nvSpPr>
        <p:spPr>
          <a:xfrm>
            <a:off x="3436136" y="4278849"/>
            <a:ext cx="2285144" cy="64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Reclassification and dissolve by our recodes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97DF2-9CEF-6921-842A-DAC5CB648F22}"/>
              </a:ext>
            </a:extLst>
          </p:cNvPr>
          <p:cNvSpPr/>
          <p:nvPr/>
        </p:nvSpPr>
        <p:spPr>
          <a:xfrm>
            <a:off x="6034072" y="4300975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Adjusts</a:t>
            </a:r>
          </a:p>
          <a:p>
            <a:pPr algn="ctr"/>
            <a:r>
              <a:rPr lang="en-US" sz="1000" dirty="0"/>
              <a:t>(crop to adjust to Census boundaries and subtraction of water areas)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F3FCC1-7E55-1BB9-5CDF-F3F250AB2C9F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723972" y="2648164"/>
            <a:ext cx="24526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9EAC9-4126-25A9-9B85-F3181EB613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23344" y="2328124"/>
            <a:ext cx="458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70DCD5-5F5F-B83D-2BDD-6A1E8E4C312D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980772" y="3929435"/>
            <a:ext cx="0" cy="349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D75DA0-D4E1-EB32-0D93-1F01B45009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23344" y="4598889"/>
            <a:ext cx="3127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BCE704-1D68-D2F8-19AA-AB0C3523718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21280" y="4598889"/>
            <a:ext cx="312792" cy="22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63C7F-5B4E-31A5-7108-CB1B2132B71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980772" y="2648164"/>
            <a:ext cx="5195872" cy="165281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1B22E3-4987-6C54-71AA-A8AD9335392C}"/>
              </a:ext>
            </a:extLst>
          </p:cNvPr>
          <p:cNvSpPr/>
          <p:nvPr/>
        </p:nvSpPr>
        <p:spPr>
          <a:xfrm>
            <a:off x="8632009" y="4292030"/>
            <a:ext cx="2285144" cy="64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Spatial intersection</a:t>
            </a:r>
          </a:p>
          <a:p>
            <a:pPr algn="ctr"/>
            <a:r>
              <a:rPr lang="en-US" sz="1000" dirty="0"/>
              <a:t>(estimate areas and hazard exposure)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855481-A238-A8FA-A098-7439A16A7344}"/>
              </a:ext>
            </a:extLst>
          </p:cNvPr>
          <p:cNvCxnSpPr>
            <a:cxnSpLocks/>
            <a:stCxn id="17" idx="3"/>
            <a:endCxn id="40" idx="1"/>
          </p:cNvCxnSpPr>
          <p:nvPr/>
        </p:nvCxnSpPr>
        <p:spPr>
          <a:xfrm flipV="1">
            <a:off x="8319216" y="4612070"/>
            <a:ext cx="312793" cy="8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F5AB444-E01B-9C62-D7BF-F404912BFF81}"/>
              </a:ext>
            </a:extLst>
          </p:cNvPr>
          <p:cNvSpPr/>
          <p:nvPr/>
        </p:nvSpPr>
        <p:spPr>
          <a:xfrm>
            <a:off x="9447282" y="2537146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GIS </a:t>
            </a:r>
            <a:r>
              <a:rPr lang="en-US" sz="1400" b="1" dirty="0"/>
              <a:t>parcel data</a:t>
            </a:r>
          </a:p>
          <a:p>
            <a:pPr algn="ctr"/>
            <a:r>
              <a:rPr lang="en-US" sz="1000" dirty="0"/>
              <a:t>(filter for residential</a:t>
            </a:r>
            <a:br>
              <a:rPr lang="en-US" sz="1000" dirty="0"/>
            </a:br>
            <a:r>
              <a:rPr lang="en-US" sz="1000" dirty="0"/>
              <a:t>with improvements)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7AA67-B381-32B6-1C11-D7CFBB0BC23D}"/>
              </a:ext>
            </a:extLst>
          </p:cNvPr>
          <p:cNvSpPr/>
          <p:nvPr/>
        </p:nvSpPr>
        <p:spPr>
          <a:xfrm>
            <a:off x="7540763" y="3047178"/>
            <a:ext cx="2285144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LandScan</a:t>
            </a:r>
          </a:p>
          <a:p>
            <a:pPr algn="ctr"/>
            <a:r>
              <a:rPr lang="en-US" sz="1000" dirty="0"/>
              <a:t>(crop and mask to</a:t>
            </a:r>
            <a:br>
              <a:rPr lang="en-US" sz="1000" dirty="0"/>
            </a:br>
            <a:r>
              <a:rPr lang="en-US" sz="1000" dirty="0"/>
              <a:t>the county boundary box)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9032BC-AEAE-E5B2-535D-C20E02396E0A}"/>
              </a:ext>
            </a:extLst>
          </p:cNvPr>
          <p:cNvCxnSpPr>
            <a:cxnSpLocks/>
            <a:stCxn id="44" idx="2"/>
            <a:endCxn id="40" idx="0"/>
          </p:cNvCxnSpPr>
          <p:nvPr/>
        </p:nvCxnSpPr>
        <p:spPr>
          <a:xfrm flipH="1">
            <a:off x="9774581" y="3177226"/>
            <a:ext cx="815273" cy="11148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B9EEF3-C876-C6B6-EDD3-9BF715F6F1EE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683335" y="3687258"/>
            <a:ext cx="356311" cy="6137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E74F24F-F170-658A-3B9B-0B752470BCC6}"/>
              </a:ext>
            </a:extLst>
          </p:cNvPr>
          <p:cNvSpPr/>
          <p:nvPr/>
        </p:nvSpPr>
        <p:spPr>
          <a:xfrm>
            <a:off x="8632009" y="5221322"/>
            <a:ext cx="2285144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Validate results and</a:t>
            </a:r>
            <a:br>
              <a:rPr lang="en-US" sz="1400" dirty="0"/>
            </a:br>
            <a:r>
              <a:rPr lang="en-US" sz="1400" dirty="0"/>
              <a:t>export tables and maps</a:t>
            </a:r>
            <a:endParaRPr lang="en-US" sz="1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249470-4111-280B-8339-34FD25CDB411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>
          <a:xfrm>
            <a:off x="9774581" y="4932110"/>
            <a:ext cx="0" cy="289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4A11C0C-18FF-50AA-ED92-6254A2CF66FE}"/>
              </a:ext>
            </a:extLst>
          </p:cNvPr>
          <p:cNvCxnSpPr>
            <a:cxnSpLocks/>
            <a:stCxn id="8" idx="2"/>
            <a:endCxn id="45" idx="1"/>
          </p:cNvCxnSpPr>
          <p:nvPr/>
        </p:nvCxnSpPr>
        <p:spPr>
          <a:xfrm>
            <a:off x="1980772" y="2648164"/>
            <a:ext cx="5559991" cy="7190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2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5AAF-D938-A813-32EB-20EEC4C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76"/>
            <a:ext cx="10866120" cy="475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R-script </a:t>
            </a:r>
            <a:r>
              <a:rPr lang="en-US" sz="1800" dirty="0"/>
              <a:t>for this case study: </a:t>
            </a:r>
            <a:r>
              <a:rPr lang="en-US" sz="1800" dirty="0">
                <a:hlinkClick r:id="rId2"/>
              </a:rPr>
              <a:t>https://github.com/abuabara/flooding_hazard_exposure.git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dirty="0"/>
              <a:t>Data sources</a:t>
            </a:r>
          </a:p>
          <a:p>
            <a:r>
              <a:rPr lang="en-US" sz="1800" b="1" dirty="0"/>
              <a:t>Census</a:t>
            </a:r>
            <a:r>
              <a:rPr lang="en-US" sz="1800" dirty="0"/>
              <a:t> boundaries and perennial and intermittent areas of hydrography features</a:t>
            </a:r>
          </a:p>
          <a:p>
            <a:pPr lvl="1"/>
            <a:r>
              <a:rPr lang="en-US" sz="1800" dirty="0"/>
              <a:t>R/tigris </a:t>
            </a:r>
            <a:r>
              <a:rPr lang="en-US" sz="1800" dirty="0">
                <a:hlinkClick r:id="rId3"/>
              </a:rPr>
              <a:t>https://github.com/walkerke/tigris</a:t>
            </a:r>
            <a:endParaRPr lang="en-US" sz="1800" dirty="0"/>
          </a:p>
          <a:p>
            <a:r>
              <a:rPr lang="en-US" sz="1800" b="1" dirty="0"/>
              <a:t>ACS</a:t>
            </a:r>
            <a:r>
              <a:rPr lang="en-US" sz="1800" dirty="0"/>
              <a:t> estimates</a:t>
            </a:r>
          </a:p>
          <a:p>
            <a:pPr lvl="1"/>
            <a:r>
              <a:rPr lang="en-US" sz="1800" dirty="0"/>
              <a:t>R/tidycensus </a:t>
            </a:r>
            <a:r>
              <a:rPr lang="en-US" sz="1800" dirty="0">
                <a:hlinkClick r:id="rId4"/>
              </a:rPr>
              <a:t>https://github.com/walkerke/tidycensus/</a:t>
            </a:r>
            <a:endParaRPr lang="en-US" sz="1800" dirty="0"/>
          </a:p>
          <a:p>
            <a:r>
              <a:rPr lang="en-US" sz="1800" b="1" dirty="0"/>
              <a:t>FEMA NFHL Flood Maps</a:t>
            </a:r>
            <a:br>
              <a:rPr lang="en-US" sz="1800" b="1" dirty="0"/>
            </a:br>
            <a:r>
              <a:rPr lang="en-US" sz="1800" dirty="0">
                <a:hlinkClick r:id="rId5"/>
              </a:rPr>
              <a:t>https://www.floodmaps.fema.gov/NFHL/status.shtml</a:t>
            </a:r>
            <a:endParaRPr lang="en-US" sz="1800" dirty="0"/>
          </a:p>
          <a:p>
            <a:r>
              <a:rPr lang="en-US" sz="1800" b="1" dirty="0"/>
              <a:t>ORNL LandScan USA Conus Night</a:t>
            </a:r>
            <a:br>
              <a:rPr lang="en-US" sz="1800" b="1" dirty="0"/>
            </a:br>
            <a:r>
              <a:rPr lang="en-US" sz="1800" dirty="0"/>
              <a:t>Raster dataset that provides population estimates for the Homeland Infrastructure Foundation-Level Data (HIFLD) database: </a:t>
            </a:r>
            <a:r>
              <a:rPr lang="en-US" sz="1800" dirty="0">
                <a:hlinkClick r:id="rId6"/>
              </a:rPr>
              <a:t>https://landscan.ornl.gov</a:t>
            </a:r>
            <a:endParaRPr lang="en-US" sz="1800" dirty="0"/>
          </a:p>
          <a:p>
            <a:r>
              <a:rPr lang="en-US" sz="1800" b="1" dirty="0"/>
              <a:t>Galveston Central Appraisal District – Parcel Information</a:t>
            </a:r>
            <a:br>
              <a:rPr lang="en-US" sz="1800" b="1" dirty="0"/>
            </a:br>
            <a:r>
              <a:rPr lang="en-US" sz="1800" dirty="0">
                <a:hlinkClick r:id="rId7"/>
              </a:rPr>
              <a:t>https://galvestoncad.org/gis-data/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state of virginia&#10;&#10;Description automatically generated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C5C0C-AD34-A25C-30B9-E9E4872C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196521"/>
            <a:ext cx="10384972" cy="4846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195B-3C18-C6EF-B1CB-5FA9273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Flooding Hazard Exposure in Galveston Co.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72ED-AF84-2929-B5F3-1D68B4B0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3348-EEB7-A0A7-93EC-5BE72340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D8B40-F882-8159-D5ED-C4C7872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827F-AE16-3B51-3C57-3FE6489A7B75}"/>
              </a:ext>
            </a:extLst>
          </p:cNvPr>
          <p:cNvSpPr txBox="1"/>
          <p:nvPr/>
        </p:nvSpPr>
        <p:spPr>
          <a:xfrm>
            <a:off x="838200" y="5904341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NFHL update date: 2022-11-20</a:t>
            </a:r>
          </a:p>
        </p:txBody>
      </p:sp>
    </p:spTree>
    <p:extLst>
      <p:ext uri="{BB962C8B-B14F-4D97-AF65-F5344CB8AC3E}">
        <p14:creationId xmlns:p14="http://schemas.microsoft.com/office/powerpoint/2010/main" val="684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4B3B-E681-E496-9CE2-6102C7BE254B}"/>
              </a:ext>
            </a:extLst>
          </p:cNvPr>
          <p:cNvSpPr txBox="1"/>
          <p:nvPr/>
        </p:nvSpPr>
        <p:spPr>
          <a:xfrm>
            <a:off x="7391713" y="3982204"/>
            <a:ext cx="433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Paired t-test</a:t>
            </a:r>
          </a:p>
          <a:p>
            <a:pPr algn="ctr"/>
            <a:r>
              <a:rPr lang="en-US" sz="1200" dirty="0"/>
              <a:t>Data:  Census Estimate and Landscan Counts (Population)</a:t>
            </a:r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 = -1, </a:t>
            </a:r>
            <a:r>
              <a:rPr lang="en-US" sz="1200" b="1" dirty="0" err="1"/>
              <a:t>df</a:t>
            </a:r>
            <a:r>
              <a:rPr lang="en-US" sz="1200" b="1" dirty="0"/>
              <a:t> = 101, p-value = 0.3</a:t>
            </a:r>
          </a:p>
          <a:p>
            <a:pPr algn="ctr"/>
            <a:r>
              <a:rPr lang="en-US" sz="1200" dirty="0"/>
              <a:t>Alternative hypothesis: true mean difference is not equal to 0</a:t>
            </a:r>
          </a:p>
          <a:p>
            <a:pPr algn="ctr"/>
            <a:r>
              <a:rPr lang="en-US" sz="1200" dirty="0"/>
              <a:t>95 percent confidence interval: </a:t>
            </a:r>
            <a:r>
              <a:rPr lang="en-US" sz="1200" b="1" dirty="0"/>
              <a:t>-203.28 65.55</a:t>
            </a:r>
          </a:p>
          <a:p>
            <a:pPr algn="ctr"/>
            <a:r>
              <a:rPr lang="en-US" sz="1200" dirty="0"/>
              <a:t>Sample estimates: mean difference </a:t>
            </a:r>
            <a:r>
              <a:rPr lang="en-US" sz="1200" b="1" dirty="0"/>
              <a:t>-68.87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6479F-5CB6-0FDA-B623-B3F5B018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6"/>
          <a:stretch/>
        </p:blipFill>
        <p:spPr>
          <a:xfrm>
            <a:off x="7391713" y="1163019"/>
            <a:ext cx="4235322" cy="268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8DE04-4F4E-B6D3-BD9A-9B6B442CFC25}"/>
              </a:ext>
            </a:extLst>
          </p:cNvPr>
          <p:cNvSpPr txBox="1"/>
          <p:nvPr/>
        </p:nvSpPr>
        <p:spPr>
          <a:xfrm>
            <a:off x="2529098" y="468597"/>
            <a:ext cx="6048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F0627"/>
                </a:solidFill>
              </a:rPr>
              <a:t>PS: need to use LandScan that is the mid-year of the 5-year ACS estimate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B99CCAA-85C9-545E-E1CC-B959C665F592}"/>
              </a:ext>
            </a:extLst>
          </p:cNvPr>
          <p:cNvSpPr/>
          <p:nvPr/>
        </p:nvSpPr>
        <p:spPr>
          <a:xfrm rot="19580603" flipH="1">
            <a:off x="1598268" y="349725"/>
            <a:ext cx="981903" cy="456383"/>
          </a:xfrm>
          <a:prstGeom prst="curvedDownArrow">
            <a:avLst>
              <a:gd name="adj1" fmla="val 9177"/>
              <a:gd name="adj2" fmla="val 50000"/>
              <a:gd name="adj3" fmla="val 25000"/>
            </a:avLst>
          </a:prstGeom>
          <a:solidFill>
            <a:srgbClr val="4F0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E1FEF83-6533-36C7-556A-80D0755EC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4742"/>
              </p:ext>
            </p:extLst>
          </p:nvPr>
        </p:nvGraphicFramePr>
        <p:xfrm>
          <a:off x="7848363" y="5258518"/>
          <a:ext cx="3419517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39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1139839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Census</a:t>
                      </a:r>
                      <a:br>
                        <a:rPr lang="en-US" sz="1100" b="1" dirty="0"/>
                      </a:br>
                      <a:r>
                        <a:rPr lang="en-US" sz="900" dirty="0"/>
                        <a:t>2021-2017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ACS 5-Year</a:t>
                      </a:r>
                      <a:endParaRPr lang="en-US" sz="11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Landscan</a:t>
                      </a:r>
                      <a:br>
                        <a:rPr lang="en-US" sz="1100" b="1" dirty="0"/>
                      </a:br>
                      <a:r>
                        <a:rPr lang="en-US" sz="1100" b="0" dirty="0"/>
                        <a:t>2019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County  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347,084</a:t>
                      </a:r>
                      <a:br>
                        <a:rPr lang="en-US" sz="1100" dirty="0"/>
                      </a:br>
                      <a:r>
                        <a:rPr lang="en-US" sz="800" dirty="0"/>
                        <a:t>(MOE 38,817)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354,112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83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8975C0-7058-B71D-9E59-50096792503E}"/>
              </a:ext>
            </a:extLst>
          </p:cNvPr>
          <p:cNvSpPr txBox="1"/>
          <p:nvPr/>
        </p:nvSpPr>
        <p:spPr>
          <a:xfrm>
            <a:off x="8813525" y="870673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Census Tracts</a:t>
            </a:r>
          </a:p>
        </p:txBody>
      </p:sp>
    </p:spTree>
    <p:extLst>
      <p:ext uri="{BB962C8B-B14F-4D97-AF65-F5344CB8AC3E}">
        <p14:creationId xmlns:p14="http://schemas.microsoft.com/office/powerpoint/2010/main" val="37357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D850B-600B-6E1A-AED3-1357547E5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7971" y="777240"/>
            <a:ext cx="6818812" cy="5303520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D04BC-CB8A-03ED-D4FC-F4B7164F5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335704"/>
              </p:ext>
            </p:extLst>
          </p:nvPr>
        </p:nvGraphicFramePr>
        <p:xfrm>
          <a:off x="7391712" y="696413"/>
          <a:ext cx="3962088" cy="3723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522">
                  <a:extLst>
                    <a:ext uri="{9D8B030D-6E8A-4147-A177-3AD203B41FA5}">
                      <a16:colId xmlns:a16="http://schemas.microsoft.com/office/drawing/2014/main" val="3913255785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1393248857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760193801"/>
                    </a:ext>
                  </a:extLst>
                </a:gridCol>
                <a:gridCol w="990522">
                  <a:extLst>
                    <a:ext uri="{9D8B030D-6E8A-4147-A177-3AD203B41FA5}">
                      <a16:colId xmlns:a16="http://schemas.microsoft.com/office/drawing/2014/main" val="5972378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Galveston County </a:t>
                      </a:r>
                      <a:br>
                        <a:rPr lang="en-US" sz="1600" b="1" dirty="0"/>
                      </a:br>
                      <a:r>
                        <a:rPr lang="en-US" sz="1200" b="0" dirty="0"/>
                        <a:t>(–</a:t>
                      </a:r>
                      <a:r>
                        <a:rPr lang="en-US" sz="1200" b="0" i="1" dirty="0"/>
                        <a:t>Illustrative Estimates</a:t>
                      </a:r>
                      <a:r>
                        <a:rPr lang="en-US" sz="1200" b="0" dirty="0"/>
                        <a:t>–)</a:t>
                      </a:r>
                      <a:endParaRPr lang="en-US" sz="16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4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Floodplain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Population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Count</a:t>
                      </a:r>
                      <a:r>
                        <a:rPr lang="en-US" sz="1050" b="1" baseline="30000" dirty="0"/>
                        <a:t>*</a:t>
                      </a:r>
                    </a:p>
                    <a:p>
                      <a:pPr algn="ctr"/>
                      <a:r>
                        <a:rPr lang="en-US" sz="800" b="0" dirty="0"/>
                        <a:t>2019 LandScan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Residential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Parcels</a:t>
                      </a:r>
                      <a:r>
                        <a:rPr lang="en-US" sz="1050" b="1" baseline="30000" dirty="0"/>
                        <a:t>**</a:t>
                      </a:r>
                    </a:p>
                    <a:p>
                      <a:pPr algn="ctr"/>
                      <a:r>
                        <a:rPr lang="en-US" sz="800" b="0" dirty="0"/>
                        <a:t>Appraisal District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Area</a:t>
                      </a:r>
                      <a:r>
                        <a:rPr lang="en-US" sz="1050" b="1" baseline="30000" dirty="0"/>
                        <a:t>***</a:t>
                      </a:r>
                      <a:br>
                        <a:rPr lang="en-US" sz="1050" b="1" dirty="0"/>
                      </a:br>
                      <a:r>
                        <a:rPr lang="en-US" sz="800" b="0" dirty="0"/>
                        <a:t>(sq mi)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22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  <a:p>
                      <a:pPr algn="ctr"/>
                      <a:r>
                        <a:rPr lang="en-US" sz="800" dirty="0"/>
                        <a:t>(with velocity)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12,854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99,136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4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500-year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81,637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24,867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500-year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(levee protected)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40,243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Out of floodplain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120,242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42,795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1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354,112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111,878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3984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780E-CD99-50BF-40F9-2B3AB396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4EA3-50DE-7E8E-11F8-2341A264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2AC6E-91E9-48E3-9DC6-0721A16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F2A2E-6AEB-D6DC-3D15-8AAA1700BE74}"/>
              </a:ext>
            </a:extLst>
          </p:cNvPr>
          <p:cNvSpPr txBox="1"/>
          <p:nvPr/>
        </p:nvSpPr>
        <p:spPr>
          <a:xfrm>
            <a:off x="757959" y="6002182"/>
            <a:ext cx="78723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Image features part of Galveston Island to illustrate the location of parcels and residential parcels with improvement.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7FBA6-3A5E-9832-AE53-38A7C398A3FE}"/>
              </a:ext>
            </a:extLst>
          </p:cNvPr>
          <p:cNvSpPr txBox="1"/>
          <p:nvPr/>
        </p:nvSpPr>
        <p:spPr>
          <a:xfrm>
            <a:off x="7391713" y="4500880"/>
            <a:ext cx="3962087" cy="923330"/>
          </a:xfrm>
          <a:prstGeom prst="rect">
            <a:avLst/>
          </a:prstGeom>
          <a:noFill/>
        </p:spPr>
        <p:txBody>
          <a:bodyPr wrap="square" lIns="0" tIns="0" rIns="0" bIns="91440" rtlCol="0" anchor="t">
            <a:spAutoFit/>
          </a:bodyPr>
          <a:lstStyle/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Landscan pixel is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aerial weighted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estimate the population estimate in the area covered by the flood category. </a:t>
            </a: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of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parcel centroids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within the floodplain category area. Land use coded as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(R) with improvement value greater than $0 in 2022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900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9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Projection used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EPSG:3081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NAD83 / Texas State Mapping System</a:t>
            </a:r>
          </a:p>
        </p:txBody>
      </p:sp>
    </p:spTree>
    <p:extLst>
      <p:ext uri="{BB962C8B-B14F-4D97-AF65-F5344CB8AC3E}">
        <p14:creationId xmlns:p14="http://schemas.microsoft.com/office/powerpoint/2010/main" val="40152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Alternatives to Assess Flooding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Commercial</a:t>
            </a:r>
            <a:endParaRPr lang="en-US" sz="1800" b="1" dirty="0"/>
          </a:p>
          <a:p>
            <a:r>
              <a:rPr lang="en-US" sz="1800" i="1" dirty="0" err="1"/>
              <a:t>Katrisk</a:t>
            </a:r>
            <a:endParaRPr lang="en-US" sz="1800" i="1" dirty="0"/>
          </a:p>
          <a:p>
            <a:pPr lvl="1"/>
            <a:r>
              <a:rPr lang="en-US" sz="1800" dirty="0">
                <a:hlinkClick r:id="rId2"/>
              </a:rPr>
              <a:t>https://www.katrisk.com/hazard-data</a:t>
            </a:r>
            <a:endParaRPr lang="en-US" sz="1800" dirty="0"/>
          </a:p>
          <a:p>
            <a:pPr lvl="1"/>
            <a:r>
              <a:rPr lang="en-US" sz="1800" dirty="0"/>
              <a:t>Inland flood data at </a:t>
            </a:r>
            <a:r>
              <a:rPr lang="en-US" sz="1800" b="1" dirty="0"/>
              <a:t>multiple return 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2-d hydraulic </a:t>
            </a:r>
            <a:r>
              <a:rPr lang="en-US" sz="1800" b="1" dirty="0"/>
              <a:t>modeling</a:t>
            </a:r>
            <a:r>
              <a:rPr lang="en-US" sz="1800" dirty="0"/>
              <a:t> of pluvial (surface water) and fluvial (riverine) flooding.</a:t>
            </a:r>
          </a:p>
          <a:p>
            <a:pPr lvl="1"/>
            <a:r>
              <a:rPr lang="en-US" sz="1800" dirty="0"/>
              <a:t>Resolution varies by region dependent on available DTMs, down to 10 meters in the US.</a:t>
            </a:r>
          </a:p>
          <a:p>
            <a:pPr marL="0" indent="0">
              <a:buNone/>
            </a:pPr>
            <a:r>
              <a:rPr lang="en-US" b="1" dirty="0"/>
              <a:t>Academic</a:t>
            </a:r>
            <a:endParaRPr lang="en-US" sz="1800" b="1" dirty="0"/>
          </a:p>
          <a:p>
            <a:r>
              <a:rPr lang="en-US" sz="1800" dirty="0"/>
              <a:t>Wing, O. E., Bates, P. D., Smith, A. M., Sampson, C. C., Johnson, K. A., </a:t>
            </a:r>
            <a:r>
              <a:rPr lang="en-US" sz="1800" dirty="0" err="1"/>
              <a:t>Fargione</a:t>
            </a:r>
            <a:r>
              <a:rPr lang="en-US" sz="1800" dirty="0"/>
              <a:t>, J., &amp; Morefield, P. (2018). Estimates of present and future flood risk in the conterminous United States. </a:t>
            </a:r>
            <a:r>
              <a:rPr lang="en-US" sz="1800" i="1" dirty="0"/>
              <a:t>Environmental Research Letters</a:t>
            </a:r>
            <a:r>
              <a:rPr lang="en-US" sz="1800" dirty="0"/>
              <a:t>, 13(3), 034023.</a:t>
            </a:r>
          </a:p>
          <a:p>
            <a:pPr lvl="1"/>
            <a:r>
              <a:rPr lang="en-US" sz="1800" dirty="0">
                <a:hlinkClick r:id="rId3"/>
              </a:rPr>
              <a:t>https://www.unisdr.org/preventionweb/files/57470_wing2018environ.res.lett.13034023.pdf</a:t>
            </a:r>
            <a:endParaRPr lang="en-US" sz="1800" dirty="0"/>
          </a:p>
          <a:p>
            <a:pPr lvl="1"/>
            <a:r>
              <a:rPr lang="en-US" sz="1800" dirty="0"/>
              <a:t>30 m resolution </a:t>
            </a:r>
            <a:r>
              <a:rPr lang="en-US" sz="1800" b="1" dirty="0"/>
              <a:t>model</a:t>
            </a:r>
            <a:r>
              <a:rPr lang="en-US" sz="1800" dirty="0"/>
              <a:t> of the entire conterminous US with a 2-d representation of flood physics to produce estimates of flood hazard.</a:t>
            </a:r>
          </a:p>
          <a:p>
            <a:pPr lvl="1"/>
            <a:r>
              <a:rPr lang="en-US" sz="1800" dirty="0"/>
              <a:t>Match to within </a:t>
            </a:r>
            <a:r>
              <a:rPr lang="en-US" sz="1800" b="1" dirty="0"/>
              <a:t>90% accuracy </a:t>
            </a:r>
            <a:r>
              <a:rPr lang="en-US" sz="1800" dirty="0"/>
              <a:t>the skill of local models built with detailed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0DD8E-1B7C-09FD-149A-54AC4DB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ABB9-C9E4-2967-21D4-15A56B1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06C77-75BE-703A-C0D3-F384E746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sz="2200" dirty="0"/>
              <a:t>FEMA flood hazard data</a:t>
            </a:r>
          </a:p>
          <a:p>
            <a:r>
              <a:rPr lang="en-US" sz="2200" dirty="0"/>
              <a:t>Geoprocessing: data cleaning and reclassification</a:t>
            </a:r>
          </a:p>
          <a:p>
            <a:r>
              <a:rPr lang="en-US" sz="2200" dirty="0"/>
              <a:t>Case study to illustrate this process and quantification of exposed elements</a:t>
            </a:r>
          </a:p>
          <a:p>
            <a:r>
              <a:rPr lang="en-US" sz="2200" dirty="0"/>
              <a:t>Conclusions and some possible alternatives to assess flooding exposure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99CC-D2B7-32C4-6699-5B9ACD4E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C95B5-6974-CC9C-E0C0-06A348EA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7D9E-D112-CA6A-9E95-66BAB451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Flood Hazard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858500" cy="4663849"/>
          </a:xfrm>
        </p:spPr>
        <p:txBody>
          <a:bodyPr>
            <a:noAutofit/>
          </a:bodyPr>
          <a:lstStyle/>
          <a:p>
            <a:r>
              <a:rPr lang="en-US" dirty="0"/>
              <a:t>A hazard can be studied in different ways: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models</a:t>
            </a:r>
            <a:r>
              <a:rPr lang="en-US" sz="1800" dirty="0"/>
              <a:t> or </a:t>
            </a:r>
            <a:r>
              <a:rPr lang="en-US" sz="1800" b="1" dirty="0"/>
              <a:t>simulation</a:t>
            </a:r>
            <a:r>
              <a:rPr lang="en-US" sz="1800" dirty="0"/>
              <a:t> of extreme events (deterministically or stochastically);</a:t>
            </a:r>
          </a:p>
          <a:p>
            <a:pPr lvl="2"/>
            <a:r>
              <a:rPr lang="en-US" sz="1800" dirty="0"/>
              <a:t>Engineering or physics-based models (hydrological and hydraulic).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specific occurrences </a:t>
            </a:r>
            <a:r>
              <a:rPr lang="en-US" sz="1800" dirty="0"/>
              <a:t>(historical events, but often not well documented, even today).</a:t>
            </a:r>
          </a:p>
          <a:p>
            <a:pPr lvl="1"/>
            <a:r>
              <a:rPr lang="en-US" sz="1800" dirty="0"/>
              <a:t>By </a:t>
            </a:r>
            <a:r>
              <a:rPr lang="en-US" sz="1800" b="1" dirty="0"/>
              <a:t>local knowledge.</a:t>
            </a:r>
          </a:p>
          <a:p>
            <a:r>
              <a:rPr lang="en-US" dirty="0"/>
              <a:t>FEMA provides flood hazard data to support the National Flood Insurance Program (NFIP).</a:t>
            </a:r>
          </a:p>
          <a:p>
            <a:pPr lvl="1"/>
            <a:r>
              <a:rPr lang="en-US" sz="1800" b="1" dirty="0"/>
              <a:t>National Flood Hazard Layer </a:t>
            </a:r>
            <a:r>
              <a:rPr lang="en-US" sz="1800" dirty="0"/>
              <a:t>(NFHL) is a </a:t>
            </a:r>
            <a:r>
              <a:rPr lang="en-US" sz="1800" b="1" dirty="0"/>
              <a:t>geospatial database </a:t>
            </a:r>
            <a:r>
              <a:rPr lang="en-US" sz="1800" dirty="0"/>
              <a:t>that contains current effective flood hazard data for a variety of official policies/programs.</a:t>
            </a:r>
          </a:p>
          <a:p>
            <a:pPr lvl="1"/>
            <a:r>
              <a:rPr lang="en-US" sz="1800" dirty="0"/>
              <a:t>These data establish </a:t>
            </a:r>
            <a:r>
              <a:rPr lang="en-US" sz="1800" b="1" dirty="0"/>
              <a:t>flood insurance requirements</a:t>
            </a:r>
            <a:br>
              <a:rPr lang="en-US" sz="1800" b="1" dirty="0"/>
            </a:br>
            <a:r>
              <a:rPr lang="en-US" sz="1800" dirty="0"/>
              <a:t>(often imposed by federally backed mortgage lenders).</a:t>
            </a:r>
          </a:p>
          <a:p>
            <a:pPr lvl="1"/>
            <a:r>
              <a:rPr lang="en-US" sz="1800" dirty="0"/>
              <a:t>Help communities develop strategies and programs to reduce flood risk,</a:t>
            </a:r>
            <a:br>
              <a:rPr lang="en-US" sz="1800" dirty="0"/>
            </a:br>
            <a:r>
              <a:rPr lang="en-US" sz="1800" dirty="0"/>
              <a:t>understanding </a:t>
            </a:r>
            <a:r>
              <a:rPr lang="en-US" sz="1800" b="1" dirty="0"/>
              <a:t>risk exposure </a:t>
            </a:r>
            <a:r>
              <a:rPr lang="en-US" sz="1800" dirty="0"/>
              <a:t>and evaluating/quantifying exposure.</a:t>
            </a:r>
          </a:p>
          <a:p>
            <a:r>
              <a:rPr lang="en-US" dirty="0"/>
              <a:t>NFHL data is not uniformly available, but covers the area occupied by 90% of US population.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In 1968 the US Congress created the NFIP.</a:t>
            </a:r>
          </a:p>
          <a:p>
            <a:pPr lvl="1"/>
            <a:r>
              <a:rPr lang="en-US" sz="1800" dirty="0"/>
              <a:t>FEMA has been creating and updating flood hazard maps for the program after its creation.</a:t>
            </a:r>
          </a:p>
          <a:p>
            <a:r>
              <a:rPr lang="en-US" dirty="0"/>
              <a:t>These maps are based on the combination of a variety of methods: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b="1" dirty="0"/>
              <a:t>historical occurrences and insurance claims; meteorological, 	hydrologic, and 	hydraulic data; and can incorporate assessment of land-use/land cover 	conditions, flood-control infrastructure, and development</a:t>
            </a:r>
            <a:r>
              <a:rPr lang="en-US" sz="1800" dirty="0"/>
              <a:t>.</a:t>
            </a:r>
          </a:p>
          <a:p>
            <a:r>
              <a:rPr lang="en-US" dirty="0"/>
              <a:t>Updates to flood maps are a collaboration between the communities and FEMA.</a:t>
            </a:r>
          </a:p>
          <a:p>
            <a:pPr lvl="1"/>
            <a:r>
              <a:rPr lang="en-US" sz="1800" dirty="0"/>
              <a:t>Every community that participates in the NFIP has a floodplain administrator who works with FEMA during the mapping process.</a:t>
            </a:r>
          </a:p>
          <a:p>
            <a:pPr lvl="1"/>
            <a:r>
              <a:rPr lang="en-US" sz="1800" dirty="0"/>
              <a:t>After their creation they are subject to public review/comment, amendment, prior to adoption.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FEMA Flood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 time, FEMA has produced </a:t>
            </a:r>
            <a:r>
              <a:rPr lang="en-US" b="1" dirty="0"/>
              <a:t>two</a:t>
            </a:r>
            <a:r>
              <a:rPr lang="en-US" dirty="0"/>
              <a:t> digital flood map products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3222F-EEBA-F050-7E30-B6F85ED7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1383"/>
              </p:ext>
            </p:extLst>
          </p:nvPr>
        </p:nvGraphicFramePr>
        <p:xfrm>
          <a:off x="838200" y="2107678"/>
          <a:ext cx="105156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451226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836614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447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 Maps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Flood Data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DFIRM</a:t>
                      </a:r>
                      <a:br>
                        <a:rPr lang="en-US" sz="1800" b="1" dirty="0"/>
                      </a:br>
                      <a:r>
                        <a:rPr lang="en-US" sz="1600" b="0" dirty="0"/>
                        <a:t>(Digital Flood Insurance Rate Maps)</a:t>
                      </a:r>
                      <a:endParaRPr lang="en-US" sz="1800" b="0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Flood Hazard Boundary Maps </a:t>
                      </a:r>
                      <a:r>
                        <a:rPr lang="en-US" sz="1400" dirty="0"/>
                        <a:t>(FHBM), later </a:t>
                      </a:r>
                      <a:r>
                        <a:rPr lang="en-US" sz="1400" b="1" dirty="0"/>
                        <a:t>Flood Insurance Rate Maps </a:t>
                      </a:r>
                      <a:r>
                        <a:rPr lang="en-US" sz="1400" b="0" dirty="0"/>
                        <a:t>(FIRM).</a:t>
                      </a:r>
                      <a:endParaRPr lang="en-US" sz="1400" dirty="0"/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Essential tool for the </a:t>
                      </a:r>
                      <a:r>
                        <a:rPr lang="en-US" sz="1400" b="1" dirty="0"/>
                        <a:t>Mitigation Directorate </a:t>
                      </a:r>
                      <a:r>
                        <a:rPr lang="en-US" sz="1400" dirty="0"/>
                        <a:t>(now the Federal Insurance and Mitigation Administration (FIMA), responsible for the NFIP and a range of programs designed to mitigate against future losses from all hazards including floods, earthquakes, tornadoes, and other natural disasters.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as </a:t>
                      </a:r>
                      <a:r>
                        <a:rPr lang="en-US" sz="1400" b="1" dirty="0"/>
                        <a:t>digitization</a:t>
                      </a:r>
                      <a:r>
                        <a:rPr lang="en-US" sz="1400" dirty="0"/>
                        <a:t> of paper maps, for the entire US.</a:t>
                      </a:r>
                    </a:p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b="1" dirty="0"/>
                        <a:t>Less precise scale 1:24,000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(±40 ft.)</a:t>
                      </a:r>
                      <a:endParaRPr lang="en-US" sz="1400" dirty="0"/>
                    </a:p>
                    <a:p>
                      <a:pPr marL="119063" marR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Was available for over 1,300 counties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Q3 </a:t>
                      </a:r>
                      <a:r>
                        <a:rPr lang="en-US" sz="1400" b="1" dirty="0"/>
                        <a:t>cannot</a:t>
                      </a:r>
                      <a:r>
                        <a:rPr lang="en-US" sz="1400" dirty="0"/>
                        <a:t> be used as the official NFIP map for </a:t>
                      </a:r>
                      <a:r>
                        <a:rPr lang="en-US" sz="1400" b="1" dirty="0"/>
                        <a:t>site design </a:t>
                      </a:r>
                      <a:r>
                        <a:rPr lang="en-US" sz="1400" dirty="0"/>
                        <a:t>or </a:t>
                      </a:r>
                      <a:r>
                        <a:rPr lang="en-US" sz="1400" b="1" dirty="0"/>
                        <a:t>flood risk determinations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Last updated late </a:t>
                      </a:r>
                      <a:r>
                        <a:rPr lang="en-US" sz="1400" b="1" dirty="0"/>
                        <a:t>1999.</a:t>
                      </a:r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9063" indent="-119063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400" dirty="0"/>
                        <a:t>Started in </a:t>
                      </a:r>
                      <a:r>
                        <a:rPr lang="en-US" sz="1400" b="1" dirty="0"/>
                        <a:t>2000.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More precise scale 1:12,000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(±33 ft.)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/>
                        <a:t>NFHL </a:t>
                      </a:r>
                      <a:r>
                        <a:rPr lang="en-US" sz="1400" b="0" dirty="0"/>
                        <a:t>(National Flood Hazard Layer) geospatial database.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New counties and updates to existing ones are an ongoing process.</a:t>
                      </a:r>
                    </a:p>
                    <a:p>
                      <a:pPr marL="119063" marR="0" lvl="0" indent="-1190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/>
                        <a:t>Currently covers the area occupied by 90% of US population.</a:t>
                      </a:r>
                      <a:br>
                        <a:rPr lang="en-US" sz="1400" b="0" dirty="0"/>
                      </a:br>
                      <a:endParaRPr lang="en-US" sz="14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0086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EF95C-3357-0AC9-D7F9-B3212CBC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2DEE-D48D-9B7B-9F83-7046A7A2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52A5-DFE9-233A-462C-278B1577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4442"/>
            <a:ext cx="2743200" cy="365125"/>
          </a:xfrm>
        </p:spPr>
        <p:txBody>
          <a:bodyPr/>
          <a:lstStyle/>
          <a:p>
            <a:fld id="{06BC197D-8DDD-6E44-95B6-C1AE0899C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FEMA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r>
              <a:rPr lang="en-US" dirty="0"/>
              <a:t>FEMA Flood Map Service Center</a:t>
            </a:r>
          </a:p>
          <a:p>
            <a:pPr lvl="1"/>
            <a:r>
              <a:rPr lang="en-US" dirty="0">
                <a:hlinkClick r:id="rId2"/>
              </a:rPr>
              <a:t>https://msc.fema.gov/portal/home</a:t>
            </a:r>
            <a:endParaRPr lang="en-US" dirty="0"/>
          </a:p>
          <a:p>
            <a:pPr lvl="1"/>
            <a:r>
              <a:rPr lang="en-US" dirty="0"/>
              <a:t>Dynamic map</a:t>
            </a:r>
          </a:p>
          <a:p>
            <a:pPr lvl="1"/>
            <a:r>
              <a:rPr lang="en-US" dirty="0"/>
              <a:t>Document/letters of revisions, amendments, and revalidations</a:t>
            </a:r>
          </a:p>
          <a:p>
            <a:r>
              <a:rPr lang="en-US" dirty="0"/>
              <a:t>National Flood Hazard Layer (NFHL) Status</a:t>
            </a:r>
          </a:p>
          <a:p>
            <a:pPr lvl="1"/>
            <a:r>
              <a:rPr lang="en-US" dirty="0">
                <a:hlinkClick r:id="rId3"/>
              </a:rPr>
              <a:t>https://www.floodmaps.fema.gov/NFHL/status.shtml</a:t>
            </a:r>
            <a:endParaRPr lang="en-US" dirty="0"/>
          </a:p>
          <a:p>
            <a:pPr lvl="1"/>
            <a:r>
              <a:rPr lang="en-US" dirty="0"/>
              <a:t>NFHL inventory: table with the most updated DFIRMs for download (by county)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527F-C524-ACEB-6C43-77BDD3E0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6C9-EF36-3418-4381-B6582E4D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92E6-6B2A-6593-49E0-9C051D5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Regarding the NFHL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3114"/>
            <a:ext cx="10700657" cy="4663849"/>
          </a:xfrm>
        </p:spPr>
        <p:txBody>
          <a:bodyPr>
            <a:noAutofit/>
          </a:bodyPr>
          <a:lstStyle/>
          <a:p>
            <a:r>
              <a:rPr lang="en-US" dirty="0"/>
              <a:t>Areas likely to have additional wave action (</a:t>
            </a:r>
            <a:r>
              <a:rPr lang="en-US" b="1" dirty="0"/>
              <a:t>flood with velocity</a:t>
            </a:r>
            <a:r>
              <a:rPr lang="en-US" dirty="0"/>
              <a:t> are identifiable).</a:t>
            </a:r>
          </a:p>
          <a:p>
            <a:r>
              <a:rPr lang="en-US" dirty="0"/>
              <a:t>Generally speaking,</a:t>
            </a:r>
            <a:r>
              <a:rPr lang="en-US" b="1" dirty="0"/>
              <a:t> there is limited flood depth data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Some flood classifications indicate depth ranges,</a:t>
            </a:r>
            <a:br>
              <a:rPr lang="en-US" dirty="0"/>
            </a:br>
            <a:r>
              <a:rPr lang="en-US" dirty="0"/>
              <a:t>but mostly they reflect a dichotomous classification.</a:t>
            </a:r>
          </a:p>
          <a:p>
            <a:r>
              <a:rPr lang="en-US" dirty="0"/>
              <a:t>NFHL boundaries are </a:t>
            </a:r>
            <a:r>
              <a:rPr lang="en-US" b="1" dirty="0"/>
              <a:t>not perfectly aligned </a:t>
            </a:r>
            <a:r>
              <a:rPr lang="en-US" dirty="0"/>
              <a:t>with Census TIGER shapefiles.</a:t>
            </a:r>
          </a:p>
          <a:p>
            <a:pPr lvl="1"/>
            <a:r>
              <a:rPr lang="en-US" dirty="0"/>
              <a:t>Data are presented by county, but county boundaries (and hence other geographies) can be </a:t>
            </a:r>
            <a:r>
              <a:rPr lang="en-US" b="1" dirty="0"/>
              <a:t>inconsistent</a:t>
            </a:r>
            <a:r>
              <a:rPr lang="en-US" dirty="0"/>
              <a:t> with Census boundaries.</a:t>
            </a:r>
          </a:p>
          <a:p>
            <a:pPr lvl="1"/>
            <a:r>
              <a:rPr lang="en-US" dirty="0"/>
              <a:t>Since flooding designations are distributed county by county,</a:t>
            </a:r>
            <a:br>
              <a:rPr lang="en-US" dirty="0"/>
            </a:br>
            <a:r>
              <a:rPr lang="en-US" b="1" dirty="0"/>
              <a:t>neighboring</a:t>
            </a:r>
            <a:r>
              <a:rPr lang="en-US" dirty="0"/>
              <a:t>, cross-county areas, can have different flood risks.</a:t>
            </a:r>
          </a:p>
          <a:p>
            <a:pPr lvl="1"/>
            <a:r>
              <a:rPr lang="en-US" dirty="0"/>
              <a:t>This can be potentially problematic when places, cities, metro-areas, are cross counties.</a:t>
            </a:r>
          </a:p>
          <a:p>
            <a:r>
              <a:rPr lang="en-US" dirty="0"/>
              <a:t>Data are presented to capture probabilities of flooding, </a:t>
            </a:r>
            <a:r>
              <a:rPr lang="en-US" b="1" dirty="0"/>
              <a:t>annual exceedance probability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3CB8-5AC6-762E-0BEB-07B4D291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6DF0-F9E3-E688-738D-602614C7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32DB5-4431-B16B-CD49-FDD8BA4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Floodplain Designations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979762"/>
          </a:xfrm>
        </p:spPr>
        <p:txBody>
          <a:bodyPr>
            <a:normAutofit/>
          </a:bodyPr>
          <a:lstStyle/>
          <a:p>
            <a:r>
              <a:rPr lang="en-US" u="sng" dirty="0"/>
              <a:t>Special Flood Hazard Areas</a:t>
            </a:r>
            <a:r>
              <a:rPr lang="en-US" dirty="0"/>
              <a:t> (SFHA)</a:t>
            </a:r>
          </a:p>
          <a:p>
            <a:pPr lvl="1"/>
            <a:r>
              <a:rPr lang="en-US" dirty="0"/>
              <a:t>Areas subject to flood inundation at </a:t>
            </a:r>
            <a:r>
              <a:rPr lang="en-US" b="1" dirty="0"/>
              <a:t>1.0% </a:t>
            </a:r>
            <a:r>
              <a:rPr lang="en-US" b="1" i="1" dirty="0"/>
              <a:t>or greater chance </a:t>
            </a:r>
            <a:r>
              <a:rPr lang="en-US" dirty="0"/>
              <a:t>in any given year.</a:t>
            </a:r>
          </a:p>
          <a:p>
            <a:pPr lvl="2"/>
            <a:r>
              <a:rPr lang="en-US" dirty="0"/>
              <a:t>Sometimes referred to as having a 1.0% chance of flooding per year.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100-year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Moderate Flood Hazard Areas</a:t>
            </a:r>
          </a:p>
          <a:p>
            <a:pPr lvl="1"/>
            <a:r>
              <a:rPr lang="en-US" dirty="0"/>
              <a:t>Areas subject to flood inundation between the </a:t>
            </a:r>
            <a:r>
              <a:rPr lang="en-US" b="1" dirty="0"/>
              <a:t>limits of the SFHA </a:t>
            </a:r>
            <a:r>
              <a:rPr lang="en-US" dirty="0"/>
              <a:t>and </a:t>
            </a:r>
            <a:r>
              <a:rPr lang="en-US" b="1" dirty="0"/>
              <a:t>0.2% </a:t>
            </a:r>
            <a:r>
              <a:rPr lang="en-US" dirty="0"/>
              <a:t>chance of flooding in any given year. 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500-year floodplain</a:t>
            </a:r>
            <a:r>
              <a:rPr lang="en-US" dirty="0"/>
              <a:t>”</a:t>
            </a:r>
          </a:p>
          <a:p>
            <a:r>
              <a:rPr lang="en-US" u="sng" dirty="0"/>
              <a:t>Areas of Minimal Flood Hazard</a:t>
            </a:r>
          </a:p>
          <a:p>
            <a:pPr lvl="1"/>
            <a:r>
              <a:rPr lang="en-US" dirty="0"/>
              <a:t>Areas </a:t>
            </a:r>
            <a:r>
              <a:rPr lang="en-US" b="1" dirty="0"/>
              <a:t>outside the SFHA </a:t>
            </a:r>
            <a:r>
              <a:rPr lang="en-US" dirty="0"/>
              <a:t>and higher than the elevation of the 0.2% chance of flooding in any given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5687-2CF7-6A60-67A6-DF1250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8303-628B-234A-D899-6312AA50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0122-2BDD-C63B-AFCA-3640ABB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1407-5BD7-B73C-D348-57F00BF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Floodplain Reclassification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CBBA-0B84-3B1B-F3FD-EFE6C334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14"/>
            <a:ext cx="10515600" cy="466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Q3 and NFHL flood zones and subtypes and our simplified recodes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47B5-CD8B-9BFA-228A-464D26AE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 18,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8AA-4980-6A5B-6E67-48A70EC0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Peacock at al. Assessing Flooding Hazard Exposure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83E8-624E-8044-386F-A2F4B5F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197D-8DDD-6E44-95B6-C1AE0899C45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6EA6-AA9A-022E-842A-B28E4A7CA9F5}"/>
              </a:ext>
            </a:extLst>
          </p:cNvPr>
          <p:cNvSpPr txBox="1"/>
          <p:nvPr/>
        </p:nvSpPr>
        <p:spPr>
          <a:xfrm>
            <a:off x="838200" y="50270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sources ... ultimately referring to FEMA, such as: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help.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riskfactor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-us/articles/360048256493-Understand-the-differences-between-FEMA-flood-zones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floodmaps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.com/zones.htm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http://www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.mass.gov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/anf/docs/itd/services/massgis/q3floodzonescodetable.pdf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66345E2-58CA-6997-FBD7-39B99DB3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60002"/>
              </p:ext>
            </p:extLst>
          </p:nvPr>
        </p:nvGraphicFramePr>
        <p:xfrm>
          <a:off x="838200" y="2335693"/>
          <a:ext cx="10515600" cy="237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6858734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2550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187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Q3 classification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NFHL classification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</a:t>
                      </a:r>
                      <a:r>
                        <a:rPr lang="en-US" sz="1800" b="1" i="1" dirty="0"/>
                        <a:t>Reclassification</a:t>
                      </a:r>
                      <a:r>
                        <a:rPr lang="en-US" sz="1800" b="1" i="1" baseline="30000" dirty="0"/>
                        <a:t>*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V, 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 (with velocity)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A1-A30, A99, AE, AH, AO, 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A, AE, AH, AO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B, X500, X (shaded)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(0.2 pct annual chance flood hazard)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2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(reduced flood risk due to levee)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 with reduced flood risk due to levee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500-year (levee protected)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C, D, X, X (unshaded), UNDES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 (area of minimal flood hazard),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ANI (area not included)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the floodplain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7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1960</Words>
  <Application>Microsoft Macintosh PowerPoint</Application>
  <PresentationFormat>Widescreen</PresentationFormat>
  <Paragraphs>244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Assessing Flooding Hazard Exposure</vt:lpstr>
      <vt:lpstr>Presentation Outline</vt:lpstr>
      <vt:lpstr>Flood Hazard Data Sources</vt:lpstr>
      <vt:lpstr>History of FEMA Flood Maps</vt:lpstr>
      <vt:lpstr>History of FEMA Flood Maps</vt:lpstr>
      <vt:lpstr>Current FEMA Websites</vt:lpstr>
      <vt:lpstr>Observations Regarding the NFHL Data</vt:lpstr>
      <vt:lpstr>FEMA Floodplain Designations</vt:lpstr>
      <vt:lpstr>Floodplain Reclassification</vt:lpstr>
      <vt:lpstr>Data Cleaning and Geoprocessing</vt:lpstr>
      <vt:lpstr>Case Study: Flooding Hazard Exposure in Galveston Co.</vt:lpstr>
      <vt:lpstr>Case Study: Flooding Hazard Exposure in Galveston Co.</vt:lpstr>
      <vt:lpstr>Case Study: Flooding Hazard Exposure in Galveston Co.</vt:lpstr>
      <vt:lpstr>Case Study: Flooding Hazard Exposure in Galveston Co.</vt:lpstr>
      <vt:lpstr>PowerPoint Presentation</vt:lpstr>
      <vt:lpstr>PowerPoint Presentation</vt:lpstr>
      <vt:lpstr>Possible Alternatives to Assess Flooding Risk</vt:lpstr>
    </vt:vector>
  </TitlesOfParts>
  <Manager/>
  <Company>TAMU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Flooding Hazard Exposure</dc:title>
  <dc:subject/>
  <dc:creator>Alexander Abuabara</dc:creator>
  <cp:keywords/>
  <dc:description/>
  <cp:lastModifiedBy>Alexander Abuabara</cp:lastModifiedBy>
  <cp:revision>295</cp:revision>
  <dcterms:created xsi:type="dcterms:W3CDTF">2023-09-07T22:04:54Z</dcterms:created>
  <dcterms:modified xsi:type="dcterms:W3CDTF">2023-09-18T15:07:35Z</dcterms:modified>
  <cp:category/>
</cp:coreProperties>
</file>